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57" r:id="rId3"/>
    <p:sldId id="269" r:id="rId4"/>
    <p:sldId id="271" r:id="rId5"/>
    <p:sldId id="268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305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Staff Member</c:v>
                </c:pt>
                <c:pt idx="1">
                  <c:v>Volunteer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78.688999999999993</c:v>
                </c:pt>
                <c:pt idx="1">
                  <c:v>21.311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240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Staff Member</c:v>
                </c:pt>
                <c:pt idx="1">
                  <c:v>Volunteer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65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Staff Member</c:v>
                </c:pt>
                <c:pt idx="1">
                  <c:v>Volunteer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194304"/>
        <c:axId val="72205824"/>
        <c:axId val="0"/>
      </c:bar3DChart>
      <c:catAx>
        <c:axId val="72194304"/>
        <c:scaling>
          <c:orientation val="minMax"/>
        </c:scaling>
        <c:delete val="0"/>
        <c:axPos val="b"/>
        <c:majorTickMark val="out"/>
        <c:minorTickMark val="none"/>
        <c:tickLblPos val="nextTo"/>
        <c:crossAx val="72205824"/>
        <c:crosses val="autoZero"/>
        <c:auto val="1"/>
        <c:lblAlgn val="ctr"/>
        <c:lblOffset val="100"/>
        <c:noMultiLvlLbl val="0"/>
      </c:catAx>
      <c:valAx>
        <c:axId val="7220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194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80.33%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0.98399999999999999</c:v>
                </c:pt>
                <c:pt idx="1">
                  <c:v>1.9670000000000001</c:v>
                </c:pt>
                <c:pt idx="2">
                  <c:v>7.5410000000000004</c:v>
                </c:pt>
                <c:pt idx="3">
                  <c:v>9.18</c:v>
                </c:pt>
                <c:pt idx="4">
                  <c:v>22.295000000000002</c:v>
                </c:pt>
                <c:pt idx="5">
                  <c:v>37.048999999999999</c:v>
                </c:pt>
                <c:pt idx="6">
                  <c:v>20.984000000000002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Only 80.83 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78.46%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711872"/>
        <c:axId val="87438080"/>
        <c:axId val="0"/>
      </c:bar3DChart>
      <c:catAx>
        <c:axId val="85711872"/>
        <c:scaling>
          <c:orientation val="minMax"/>
        </c:scaling>
        <c:delete val="0"/>
        <c:axPos val="b"/>
        <c:majorTickMark val="out"/>
        <c:minorTickMark val="none"/>
        <c:tickLblPos val="nextTo"/>
        <c:crossAx val="87438080"/>
        <c:crosses val="autoZero"/>
        <c:auto val="1"/>
        <c:lblAlgn val="ctr"/>
        <c:lblOffset val="100"/>
        <c:noMultiLvlLbl val="0"/>
      </c:catAx>
      <c:valAx>
        <c:axId val="87438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711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81.97%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0.65600000000000003</c:v>
                </c:pt>
                <c:pt idx="1">
                  <c:v>0.65600000000000003</c:v>
                </c:pt>
                <c:pt idx="2">
                  <c:v>1.9670000000000001</c:v>
                </c:pt>
                <c:pt idx="3">
                  <c:v>14.754</c:v>
                </c:pt>
                <c:pt idx="4">
                  <c:v>12.131</c:v>
                </c:pt>
                <c:pt idx="5">
                  <c:v>42.295000000000002</c:v>
                </c:pt>
                <c:pt idx="6">
                  <c:v>27.541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Only 82.5%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 80%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682048"/>
        <c:axId val="87458944"/>
        <c:axId val="0"/>
      </c:bar3DChart>
      <c:catAx>
        <c:axId val="8568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87458944"/>
        <c:crosses val="autoZero"/>
        <c:auto val="1"/>
        <c:lblAlgn val="ctr"/>
        <c:lblOffset val="100"/>
        <c:noMultiLvlLbl val="0"/>
      </c:catAx>
      <c:valAx>
        <c:axId val="87458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68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83.93%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2.2949999999999999</c:v>
                </c:pt>
                <c:pt idx="1">
                  <c:v>1.639</c:v>
                </c:pt>
                <c:pt idx="2">
                  <c:v>2.9510000000000001</c:v>
                </c:pt>
                <c:pt idx="3">
                  <c:v>9.18</c:v>
                </c:pt>
                <c:pt idx="4">
                  <c:v>12.787000000000001</c:v>
                </c:pt>
                <c:pt idx="5">
                  <c:v>42.295000000000002</c:v>
                </c:pt>
                <c:pt idx="6">
                  <c:v>28.852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82.5%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89.23%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511040"/>
        <c:axId val="87512960"/>
        <c:axId val="0"/>
      </c:bar3DChart>
      <c:catAx>
        <c:axId val="87511040"/>
        <c:scaling>
          <c:orientation val="minMax"/>
        </c:scaling>
        <c:delete val="0"/>
        <c:axPos val="b"/>
        <c:majorTickMark val="out"/>
        <c:minorTickMark val="none"/>
        <c:tickLblPos val="nextTo"/>
        <c:crossAx val="87512960"/>
        <c:crosses val="autoZero"/>
        <c:auto val="1"/>
        <c:lblAlgn val="ctr"/>
        <c:lblOffset val="100"/>
        <c:noMultiLvlLbl val="0"/>
      </c:catAx>
      <c:valAx>
        <c:axId val="8751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511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88.85%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1.9670000000000001</c:v>
                </c:pt>
                <c:pt idx="1">
                  <c:v>0.65600000000000003</c:v>
                </c:pt>
                <c:pt idx="2">
                  <c:v>2.2949999999999999</c:v>
                </c:pt>
                <c:pt idx="3">
                  <c:v>6.23</c:v>
                </c:pt>
                <c:pt idx="4">
                  <c:v>13.443</c:v>
                </c:pt>
                <c:pt idx="5">
                  <c:v>42.622999999999998</c:v>
                </c:pt>
                <c:pt idx="6">
                  <c:v>32.786999999999999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Only 90%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84.62%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485440"/>
        <c:axId val="87556480"/>
        <c:axId val="0"/>
      </c:bar3DChart>
      <c:catAx>
        <c:axId val="87485440"/>
        <c:scaling>
          <c:orientation val="minMax"/>
        </c:scaling>
        <c:delete val="0"/>
        <c:axPos val="b"/>
        <c:majorTickMark val="out"/>
        <c:minorTickMark val="none"/>
        <c:tickLblPos val="nextTo"/>
        <c:crossAx val="87556480"/>
        <c:crosses val="autoZero"/>
        <c:auto val="1"/>
        <c:lblAlgn val="ctr"/>
        <c:lblOffset val="100"/>
        <c:noMultiLvlLbl val="0"/>
      </c:catAx>
      <c:valAx>
        <c:axId val="87556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485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Homeless Services 95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31.148</c:v>
                </c:pt>
                <c:pt idx="1">
                  <c:v>33.442999999999998</c:v>
                </c:pt>
                <c:pt idx="2">
                  <c:v>21.311</c:v>
                </c:pt>
                <c:pt idx="3">
                  <c:v>14.098000000000001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Youth Services 102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Food &amp; Community 65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Support Services/Clonliffe College 43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respondents 305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842048"/>
        <c:axId val="69843584"/>
        <c:axId val="0"/>
      </c:bar3DChart>
      <c:catAx>
        <c:axId val="6984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69843584"/>
        <c:crosses val="autoZero"/>
        <c:auto val="1"/>
        <c:lblAlgn val="ctr"/>
        <c:lblOffset val="100"/>
        <c:noMultiLvlLbl val="0"/>
      </c:catAx>
      <c:valAx>
        <c:axId val="6984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84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Homeless Services 18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27.692</c:v>
                </c:pt>
                <c:pt idx="1">
                  <c:v>29.231000000000002</c:v>
                </c:pt>
                <c:pt idx="2">
                  <c:v>35.384999999999998</c:v>
                </c:pt>
                <c:pt idx="3">
                  <c:v>7.6920000000000002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Youth Services 19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Food &amp; Community 23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Support Services/Clonliffe College 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volunteers 65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Homeless Services</c:v>
                </c:pt>
                <c:pt idx="1">
                  <c:v>Youth Services</c:v>
                </c:pt>
                <c:pt idx="2">
                  <c:v>Food &amp; Community</c:v>
                </c:pt>
                <c:pt idx="3">
                  <c:v>Support Services/Clonliffe College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636480"/>
        <c:axId val="115688960"/>
        <c:axId val="0"/>
      </c:bar3DChart>
      <c:catAx>
        <c:axId val="11563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5688960"/>
        <c:crosses val="autoZero"/>
        <c:auto val="1"/>
        <c:lblAlgn val="ctr"/>
        <c:lblOffset val="100"/>
        <c:noMultiLvlLbl val="0"/>
      </c:catAx>
      <c:valAx>
        <c:axId val="11568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636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 scored 96%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96.066000000000003</c:v>
                </c:pt>
                <c:pt idx="1">
                  <c:v>3.9340000000000002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 95.42% Yes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98.46% Yes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916928"/>
        <c:axId val="113921408"/>
        <c:axId val="0"/>
      </c:bar3DChart>
      <c:catAx>
        <c:axId val="1139169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3921408"/>
        <c:crosses val="autoZero"/>
        <c:auto val="1"/>
        <c:lblAlgn val="ctr"/>
        <c:lblOffset val="100"/>
        <c:noMultiLvlLbl val="0"/>
      </c:catAx>
      <c:valAx>
        <c:axId val="11392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916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92.13% HIGHEST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1.639</c:v>
                </c:pt>
                <c:pt idx="1">
                  <c:v>0</c:v>
                </c:pt>
                <c:pt idx="2">
                  <c:v>2.6230000000000002</c:v>
                </c:pt>
                <c:pt idx="3">
                  <c:v>3.6070000000000002</c:v>
                </c:pt>
                <c:pt idx="4">
                  <c:v>15.738</c:v>
                </c:pt>
                <c:pt idx="5">
                  <c:v>38.033000000000001</c:v>
                </c:pt>
                <c:pt idx="6">
                  <c:v>38.360999999999997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90.42%   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98.46%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408768"/>
        <c:axId val="101410688"/>
        <c:axId val="0"/>
      </c:bar3DChart>
      <c:catAx>
        <c:axId val="101408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01410688"/>
        <c:crosses val="autoZero"/>
        <c:auto val="1"/>
        <c:lblAlgn val="ctr"/>
        <c:lblOffset val="100"/>
        <c:noMultiLvlLbl val="0"/>
      </c:catAx>
      <c:valAx>
        <c:axId val="101410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408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86.23%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1.9670000000000001</c:v>
                </c:pt>
                <c:pt idx="1">
                  <c:v>2.2949999999999999</c:v>
                </c:pt>
                <c:pt idx="2">
                  <c:v>2.2949999999999999</c:v>
                </c:pt>
                <c:pt idx="3">
                  <c:v>7.2130000000000001</c:v>
                </c:pt>
                <c:pt idx="4">
                  <c:v>18.033000000000001</c:v>
                </c:pt>
                <c:pt idx="5">
                  <c:v>43.933999999999997</c:v>
                </c:pt>
                <c:pt idx="6">
                  <c:v>24.262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85%     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90.77%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692160"/>
        <c:axId val="79477760"/>
        <c:axId val="0"/>
      </c:bar3DChart>
      <c:catAx>
        <c:axId val="39692160"/>
        <c:scaling>
          <c:orientation val="minMax"/>
        </c:scaling>
        <c:delete val="0"/>
        <c:axPos val="b"/>
        <c:majorTickMark val="out"/>
        <c:minorTickMark val="none"/>
        <c:tickLblPos val="nextTo"/>
        <c:crossAx val="79477760"/>
        <c:crosses val="autoZero"/>
        <c:auto val="1"/>
        <c:lblAlgn val="ctr"/>
        <c:lblOffset val="100"/>
        <c:noMultiLvlLbl val="0"/>
      </c:catAx>
      <c:valAx>
        <c:axId val="7947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692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some level 68.85% LOWEST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1.3109999999999999</c:v>
                </c:pt>
                <c:pt idx="1">
                  <c:v>2.9510000000000001</c:v>
                </c:pt>
                <c:pt idx="2">
                  <c:v>5.5739999999999998</c:v>
                </c:pt>
                <c:pt idx="3">
                  <c:v>21.311</c:v>
                </c:pt>
                <c:pt idx="4">
                  <c:v>18.689</c:v>
                </c:pt>
                <c:pt idx="5">
                  <c:v>34.426000000000002</c:v>
                </c:pt>
                <c:pt idx="6">
                  <c:v>15.738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66.25%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  78.46%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749888"/>
        <c:axId val="84169472"/>
        <c:axId val="0"/>
      </c:bar3DChart>
      <c:catAx>
        <c:axId val="83749888"/>
        <c:scaling>
          <c:orientation val="minMax"/>
        </c:scaling>
        <c:delete val="0"/>
        <c:axPos val="b"/>
        <c:majorTickMark val="out"/>
        <c:minorTickMark val="none"/>
        <c:tickLblPos val="nextTo"/>
        <c:crossAx val="84169472"/>
        <c:crosses val="autoZero"/>
        <c:auto val="1"/>
        <c:lblAlgn val="ctr"/>
        <c:lblOffset val="100"/>
        <c:noMultiLvlLbl val="0"/>
      </c:catAx>
      <c:valAx>
        <c:axId val="84169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49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82.30%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0.98399999999999999</c:v>
                </c:pt>
                <c:pt idx="1">
                  <c:v>2.2949999999999999</c:v>
                </c:pt>
                <c:pt idx="2">
                  <c:v>3.9340000000000002</c:v>
                </c:pt>
                <c:pt idx="3">
                  <c:v>10.492000000000001</c:v>
                </c:pt>
                <c:pt idx="4">
                  <c:v>15.738</c:v>
                </c:pt>
                <c:pt idx="5">
                  <c:v>44.59</c:v>
                </c:pt>
                <c:pt idx="6">
                  <c:v>21.966999999999999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82.08%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83.08%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030720"/>
        <c:axId val="87486464"/>
        <c:axId val="0"/>
      </c:bar3DChart>
      <c:catAx>
        <c:axId val="78030720"/>
        <c:scaling>
          <c:orientation val="minMax"/>
        </c:scaling>
        <c:delete val="0"/>
        <c:axPos val="b"/>
        <c:majorTickMark val="out"/>
        <c:minorTickMark val="none"/>
        <c:tickLblPos val="nextTo"/>
        <c:crossAx val="87486464"/>
        <c:crosses val="autoZero"/>
        <c:auto val="1"/>
        <c:lblAlgn val="ctr"/>
        <c:lblOffset val="100"/>
        <c:noMultiLvlLbl val="0"/>
      </c:catAx>
      <c:valAx>
        <c:axId val="87486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03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to some level 91.15%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2.2949999999999999</c:v>
                </c:pt>
                <c:pt idx="1">
                  <c:v>0.65600000000000003</c:v>
                </c:pt>
                <c:pt idx="2">
                  <c:v>3.2789999999999999</c:v>
                </c:pt>
                <c:pt idx="3">
                  <c:v>2.6230000000000002</c:v>
                </c:pt>
                <c:pt idx="4">
                  <c:v>13.77</c:v>
                </c:pt>
                <c:pt idx="5">
                  <c:v>42.951000000000001</c:v>
                </c:pt>
                <c:pt idx="6">
                  <c:v>34.426000000000002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 90%   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Volunteers 95.39%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Strongly disagree</c:v>
                </c:pt>
                <c:pt idx="1">
                  <c:v>Disagree</c:v>
                </c:pt>
                <c:pt idx="2">
                  <c:v>Somewhat disagree</c:v>
                </c:pt>
                <c:pt idx="3">
                  <c:v>Neither agree nor disagree</c:v>
                </c:pt>
                <c:pt idx="4">
                  <c:v>Somewhat agree</c:v>
                </c:pt>
                <c:pt idx="5">
                  <c:v>Agree</c:v>
                </c:pt>
                <c:pt idx="6">
                  <c:v>Strongly agree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892032"/>
        <c:axId val="79244672"/>
        <c:axId val="0"/>
      </c:bar3DChart>
      <c:catAx>
        <c:axId val="78892032"/>
        <c:scaling>
          <c:orientation val="minMax"/>
        </c:scaling>
        <c:delete val="0"/>
        <c:axPos val="b"/>
        <c:majorTickMark val="out"/>
        <c:minorTickMark val="none"/>
        <c:tickLblPos val="nextTo"/>
        <c:crossAx val="79244672"/>
        <c:crosses val="autoZero"/>
        <c:auto val="1"/>
        <c:lblAlgn val="ctr"/>
        <c:lblOffset val="100"/>
        <c:noMultiLvlLbl val="0"/>
      </c:catAx>
      <c:valAx>
        <c:axId val="79244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892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27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FCCE6-F265-4DA0-B919-4BEDE1B995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27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450CB-9F2E-4528-ADF2-5C9672F4B1D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506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27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33DF0-ECAB-433E-AD7A-D45998A4D0E0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5963" y="4714714"/>
            <a:ext cx="5330813" cy="44669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27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F9C50-FF76-4041-8FD3-4BF285FA503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41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F9C50-FF76-4041-8FD3-4BF285FA503C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478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F9C50-FF76-4041-8FD3-4BF285FA503C}" type="slidenum">
              <a:rPr lang="en-IE" smtClean="0">
                <a:solidFill>
                  <a:prstClr val="black"/>
                </a:solidFill>
              </a:rPr>
              <a:pPr/>
              <a:t>4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8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024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794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921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558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046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802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329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450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423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057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321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D032E-443B-4A1D-8DE1-CFF05F798C7A}" type="datetimeFigureOut">
              <a:rPr lang="en-IE" smtClean="0"/>
              <a:t>31/08/2018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B9BE8-7EA6-43C1-9F4B-705E2340485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983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Crosscare</a:t>
            </a:r>
            <a:r>
              <a:rPr lang="en-IE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Strategy Review Survey 2018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556792"/>
            <a:ext cx="2206752" cy="66446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640" y="2310893"/>
            <a:ext cx="6192688" cy="382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511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Q8. </a:t>
            </a:r>
            <a:r>
              <a:rPr lang="en-IE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has quality management practice, training and supervision for all staff and volunteers</a:t>
            </a:r>
            <a:endParaRPr lang="en-I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0852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94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Q9. </a:t>
            </a:r>
            <a:r>
              <a:rPr lang="en-IE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engages clients, service-users and young people in decision making that effects them directly</a:t>
            </a:r>
            <a:endParaRPr lang="en-I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7298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130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Q10. </a:t>
            </a:r>
            <a:r>
              <a:rPr lang="en-IE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is a financially responsible organisation</a:t>
            </a:r>
            <a:endParaRPr lang="en-I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0444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62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Q11. </a:t>
            </a:r>
            <a:r>
              <a:rPr lang="en-IE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is an innovative and creative place to work or volunteer </a:t>
            </a:r>
            <a:endParaRPr lang="en-I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3597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62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Q12. </a:t>
            </a:r>
            <a:r>
              <a:rPr lang="en-IE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focuses its’ work on helping people to fulfil their potential</a:t>
            </a:r>
            <a:endParaRPr lang="en-I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7557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800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600" b="1" dirty="0">
                <a:solidFill>
                  <a:srgbClr val="0070C0"/>
                </a:solidFill>
                <a:latin typeface="Times New Roman"/>
                <a:ea typeface="Times New Roman"/>
              </a:rPr>
              <a:t>Q1. Please indicate if you are a Staff Member or a Volunteer?</a:t>
            </a:r>
            <a:endParaRPr lang="en-IE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3582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6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Q2. Which branch or area of </a:t>
            </a:r>
            <a:r>
              <a:rPr lang="en-IE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 do you work in?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7480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5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Q2(a). 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Which branch or area of </a:t>
            </a:r>
            <a:r>
              <a:rPr lang="en-IE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 do you </a:t>
            </a:r>
            <a:r>
              <a:rPr lang="en-IE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Volunteer 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in?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5978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503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600" b="1" dirty="0">
                <a:solidFill>
                  <a:srgbClr val="0070C0"/>
                </a:solidFill>
                <a:latin typeface="Times New Roman"/>
                <a:ea typeface="Times New Roman"/>
              </a:rPr>
              <a:t>Q3. </a:t>
            </a:r>
            <a:r>
              <a:rPr lang="en-IE" sz="36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Crosscare's</a:t>
            </a:r>
            <a:r>
              <a:rPr lang="en-IE" sz="3600" b="1" dirty="0">
                <a:solidFill>
                  <a:srgbClr val="0070C0"/>
                </a:solidFill>
                <a:latin typeface="Times New Roman"/>
                <a:ea typeface="Times New Roman"/>
              </a:rPr>
              <a:t> values of Love, Respect and Excellence influence my work</a:t>
            </a:r>
            <a:endParaRPr lang="en-IE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0148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134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Q4. </a:t>
            </a:r>
            <a:r>
              <a:rPr lang="en-IE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 helps those most in need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4796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08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3300" b="1" dirty="0">
                <a:solidFill>
                  <a:srgbClr val="0070C0"/>
                </a:solidFill>
                <a:latin typeface="Times New Roman"/>
                <a:ea typeface="Times New Roman"/>
              </a:rPr>
              <a:t>Q5. </a:t>
            </a:r>
            <a:r>
              <a:rPr lang="en-IE" sz="33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sz="3300" b="1" dirty="0">
                <a:solidFill>
                  <a:srgbClr val="0070C0"/>
                </a:solidFill>
                <a:latin typeface="Times New Roman"/>
                <a:ea typeface="Times New Roman"/>
              </a:rPr>
              <a:t> uses face to face work to challenge inequality and effect positive social change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.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4226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Q6. </a:t>
            </a:r>
            <a:r>
              <a:rPr lang="en-IE" b="1" dirty="0" err="1">
                <a:solidFill>
                  <a:srgbClr val="0070C0"/>
                </a:solidFill>
                <a:latin typeface="Times New Roman"/>
                <a:ea typeface="Times New Roman"/>
              </a:rPr>
              <a:t>Crosscare</a:t>
            </a:r>
            <a:r>
              <a:rPr lang="en-IE" b="1" dirty="0">
                <a:solidFill>
                  <a:srgbClr val="0070C0"/>
                </a:solidFill>
                <a:latin typeface="Times New Roman"/>
                <a:ea typeface="Times New Roman"/>
              </a:rPr>
              <a:t> is well connected with the Dublin Archdiocese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5001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IE" sz="3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Q7. </a:t>
            </a:r>
            <a:r>
              <a:rPr lang="en-IE" sz="3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Crosscare</a:t>
            </a:r>
            <a:r>
              <a:rPr lang="en-IE" sz="3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uses excellent, evidence informed models of service delivery </a:t>
            </a:r>
            <a:endParaRPr lang="en-IE" sz="3600" dirty="0"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8997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8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175</Words>
  <Application>Microsoft Office PowerPoint</Application>
  <PresentationFormat>On-screen Show (4:3)</PresentationFormat>
  <Paragraphs>16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Crosscare Strategy Review Survey 2018</vt:lpstr>
      <vt:lpstr>Q1. Please indicate if you are a Staff Member or a Volunteer?</vt:lpstr>
      <vt:lpstr>Q2. Which branch or area of Crosscare do you work in?</vt:lpstr>
      <vt:lpstr>Q2(a). Which branch or area of Crosscare do you Volunteer in?</vt:lpstr>
      <vt:lpstr>Q3. Crosscare's values of Love, Respect and Excellence influence my work</vt:lpstr>
      <vt:lpstr>Q4. Crosscare helps those most in need</vt:lpstr>
      <vt:lpstr>Q5. Crosscare uses face to face work to challenge inequality and effect positive social change.</vt:lpstr>
      <vt:lpstr>Q6. Crosscare is well connected with the Dublin Archdiocese</vt:lpstr>
      <vt:lpstr>Q7. Crosscare uses excellent, evidence informed models of service delivery </vt:lpstr>
      <vt:lpstr>Q8. Crosscare has quality management practice, training and supervision for all staff and volunteers</vt:lpstr>
      <vt:lpstr>Q9. Crosscare engages clients, service-users and young people in decision making that effects them directly</vt:lpstr>
      <vt:lpstr>Q10. Crosscare is a financially responsible organisation</vt:lpstr>
      <vt:lpstr>Q11. Crosscare is an innovative and creative place to work or volunteer </vt:lpstr>
      <vt:lpstr>Q12. Crosscare focuses its’ work on helping people to fulfil their potential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Tierney</dc:creator>
  <cp:lastModifiedBy>Gregory Tierney</cp:lastModifiedBy>
  <cp:revision>22</cp:revision>
  <cp:lastPrinted>2018-08-31T15:57:17Z</cp:lastPrinted>
  <dcterms:created xsi:type="dcterms:W3CDTF">2018-07-10T12:08:58Z</dcterms:created>
  <dcterms:modified xsi:type="dcterms:W3CDTF">2018-08-31T16:17:55Z</dcterms:modified>
</cp:coreProperties>
</file>